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8E5F"/>
    <a:srgbClr val="544DE3"/>
    <a:srgbClr val="495CE7"/>
    <a:srgbClr val="774CE4"/>
    <a:srgbClr val="8965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0" y="7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6A23-FF53-4C2A-9CFF-C6CF4A4801DC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E8CC8-B3EC-4DEB-8802-8AC2FFA58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22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6A23-FF53-4C2A-9CFF-C6CF4A4801DC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E8CC8-B3EC-4DEB-8802-8AC2FFA58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227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6A23-FF53-4C2A-9CFF-C6CF4A4801DC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E8CC8-B3EC-4DEB-8802-8AC2FFA58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004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6A23-FF53-4C2A-9CFF-C6CF4A4801DC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E8CC8-B3EC-4DEB-8802-8AC2FFA58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107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6A23-FF53-4C2A-9CFF-C6CF4A4801DC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E8CC8-B3EC-4DEB-8802-8AC2FFA58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711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6A23-FF53-4C2A-9CFF-C6CF4A4801DC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E8CC8-B3EC-4DEB-8802-8AC2FFA58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436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6A23-FF53-4C2A-9CFF-C6CF4A4801DC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E8CC8-B3EC-4DEB-8802-8AC2FFA58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846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6A23-FF53-4C2A-9CFF-C6CF4A4801DC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E8CC8-B3EC-4DEB-8802-8AC2FFA58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83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6A23-FF53-4C2A-9CFF-C6CF4A4801DC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E8CC8-B3EC-4DEB-8802-8AC2FFA58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714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6A23-FF53-4C2A-9CFF-C6CF4A4801DC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E8CC8-B3EC-4DEB-8802-8AC2FFA58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757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A6A23-FF53-4C2A-9CFF-C6CF4A4801DC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E8CC8-B3EC-4DEB-8802-8AC2FFA58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010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A6A23-FF53-4C2A-9CFF-C6CF4A4801DC}" type="datetimeFigureOut">
              <a:rPr lang="en-US" smtClean="0"/>
              <a:t>8/5/2020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E8CC8-B3EC-4DEB-8802-8AC2FFA581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049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051" t="17114" r="23686" b="4603"/>
          <a:stretch/>
        </p:blipFill>
        <p:spPr>
          <a:xfrm>
            <a:off x="10370496" y="1362200"/>
            <a:ext cx="1743765" cy="16467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8484" y="629148"/>
            <a:ext cx="1645777" cy="6571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53827" y="597745"/>
            <a:ext cx="10474158" cy="1635538"/>
            <a:chOff x="224968" y="331823"/>
            <a:chExt cx="10521185" cy="1905000"/>
          </a:xfrm>
        </p:grpSpPr>
        <p:sp>
          <p:nvSpPr>
            <p:cNvPr id="7" name="Rectangle 6"/>
            <p:cNvSpPr/>
            <p:nvPr/>
          </p:nvSpPr>
          <p:spPr>
            <a:xfrm>
              <a:off x="625907" y="1079314"/>
              <a:ext cx="10093011" cy="743715"/>
            </a:xfrm>
            <a:prstGeom prst="rect">
              <a:avLst/>
            </a:prstGeom>
            <a:solidFill>
              <a:srgbClr val="009BDF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149342" y="1061266"/>
              <a:ext cx="5596811" cy="8245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bg1"/>
                  </a:solidFill>
                </a:rPr>
                <a:t>A research study investigating the nutritional equivalence of fresh and processed berries</a:t>
              </a:r>
              <a:endParaRPr 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Flowchart: Manual Input 7"/>
            <p:cNvSpPr/>
            <p:nvPr/>
          </p:nvSpPr>
          <p:spPr>
            <a:xfrm rot="16200000" flipV="1">
              <a:off x="2499910" y="-1187540"/>
              <a:ext cx="1296443" cy="4980210"/>
            </a:xfrm>
            <a:prstGeom prst="flowChartManualInpu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4968" y="331823"/>
              <a:ext cx="2400300" cy="19050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046901" y="616881"/>
              <a:ext cx="1616276" cy="1296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300" b="1" dirty="0" smtClean="0"/>
                <a:t>B</a:t>
              </a:r>
              <a:r>
                <a:rPr lang="en-US" sz="2300" dirty="0" smtClean="0"/>
                <a:t>lueberry</a:t>
              </a:r>
            </a:p>
            <a:p>
              <a:r>
                <a:rPr lang="en-US" sz="2300" b="1" dirty="0" smtClean="0"/>
                <a:t>A</a:t>
              </a:r>
              <a:r>
                <a:rPr lang="en-US" sz="2300" dirty="0" smtClean="0"/>
                <a:t>bsorption</a:t>
              </a:r>
            </a:p>
            <a:p>
              <a:r>
                <a:rPr lang="en-US" sz="2300" b="1" dirty="0" smtClean="0"/>
                <a:t>M</a:t>
              </a:r>
              <a:r>
                <a:rPr lang="en-US" sz="2300" dirty="0" smtClean="0"/>
                <a:t>etabolism</a:t>
              </a:r>
              <a:endParaRPr lang="en-US" sz="2300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0" y="0"/>
            <a:ext cx="12192000" cy="587829"/>
          </a:xfrm>
          <a:prstGeom prst="rect">
            <a:avLst/>
          </a:prstGeom>
          <a:solidFill>
            <a:srgbClr val="8FC03F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97959" y="68382"/>
            <a:ext cx="79298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cap="small" dirty="0" smtClean="0"/>
              <a:t>Human Nutrition Research Study – We Need Your Help</a:t>
            </a:r>
            <a:endParaRPr lang="en-US" sz="2800" cap="small" dirty="0"/>
          </a:p>
        </p:txBody>
      </p:sp>
      <p:sp>
        <p:nvSpPr>
          <p:cNvPr id="15" name="TextBox 14"/>
          <p:cNvSpPr txBox="1"/>
          <p:nvPr/>
        </p:nvSpPr>
        <p:spPr>
          <a:xfrm>
            <a:off x="4564330" y="3152680"/>
            <a:ext cx="3063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What will you be asked to do?</a:t>
            </a:r>
            <a:endParaRPr lang="en-US" b="1" dirty="0"/>
          </a:p>
        </p:txBody>
      </p:sp>
      <p:sp>
        <p:nvSpPr>
          <p:cNvPr id="14" name="Rounded Rectangle 13"/>
          <p:cNvSpPr/>
          <p:nvPr/>
        </p:nvSpPr>
        <p:spPr>
          <a:xfrm>
            <a:off x="8692403" y="3062297"/>
            <a:ext cx="3421858" cy="2451813"/>
          </a:xfrm>
          <a:prstGeom prst="roundRect">
            <a:avLst/>
          </a:prstGeom>
          <a:solidFill>
            <a:srgbClr val="E21937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9072108" y="3145427"/>
            <a:ext cx="2514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Participants </a:t>
            </a:r>
            <a:r>
              <a:rPr lang="en-US" b="1" dirty="0" smtClean="0">
                <a:solidFill>
                  <a:schemeClr val="bg1"/>
                </a:solidFill>
              </a:rPr>
              <a:t>may </a:t>
            </a:r>
            <a:r>
              <a:rPr lang="en-US" b="1" dirty="0" smtClean="0">
                <a:solidFill>
                  <a:schemeClr val="bg1"/>
                </a:solidFill>
              </a:rPr>
              <a:t>receive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89716" y="2116301"/>
            <a:ext cx="35650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Interested in helping? </a:t>
            </a:r>
          </a:p>
          <a:p>
            <a:r>
              <a:rPr lang="en-US" b="1" dirty="0" smtClean="0"/>
              <a:t>Call (704) 250-5451 or email blueberrystudy@ncsu.edu</a:t>
            </a:r>
            <a:endParaRPr lang="en-US" b="1" dirty="0"/>
          </a:p>
        </p:txBody>
      </p:sp>
      <p:sp>
        <p:nvSpPr>
          <p:cNvPr id="24" name="Rounded Rectangle 23"/>
          <p:cNvSpPr/>
          <p:nvPr/>
        </p:nvSpPr>
        <p:spPr>
          <a:xfrm>
            <a:off x="99452" y="3080341"/>
            <a:ext cx="3486490" cy="3671681"/>
          </a:xfrm>
          <a:prstGeom prst="roundRect">
            <a:avLst/>
          </a:prstGeom>
          <a:solidFill>
            <a:srgbClr val="0050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97959" y="3401466"/>
            <a:ext cx="3529813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1700" b="1" dirty="0" smtClean="0">
                <a:solidFill>
                  <a:schemeClr val="bg1"/>
                </a:solidFill>
              </a:rPr>
              <a:t>You can help us if you are </a:t>
            </a:r>
          </a:p>
          <a:p>
            <a:pPr marL="285750" indent="-285750" fontAlgn="base">
              <a:buFont typeface="Wingdings" panose="05000000000000000000" pitchFamily="2" charset="2"/>
              <a:buChar char="q"/>
            </a:pPr>
            <a:r>
              <a:rPr lang="en-US" sz="1700" b="1" dirty="0" smtClean="0">
                <a:solidFill>
                  <a:schemeClr val="bg1"/>
                </a:solidFill>
              </a:rPr>
              <a:t>25-65 </a:t>
            </a:r>
            <a:r>
              <a:rPr lang="en-US" sz="1700" b="1" dirty="0">
                <a:solidFill>
                  <a:schemeClr val="bg1"/>
                </a:solidFill>
              </a:rPr>
              <a:t>years </a:t>
            </a:r>
            <a:r>
              <a:rPr lang="en-US" sz="1700" b="1" dirty="0" smtClean="0">
                <a:solidFill>
                  <a:schemeClr val="bg1"/>
                </a:solidFill>
              </a:rPr>
              <a:t>old, </a:t>
            </a:r>
          </a:p>
          <a:p>
            <a:pPr marL="285750" indent="-285750" fontAlgn="base">
              <a:buFont typeface="Wingdings" panose="05000000000000000000" pitchFamily="2" charset="2"/>
              <a:buChar char="q"/>
            </a:pPr>
            <a:r>
              <a:rPr lang="en-US" sz="1700" b="1" dirty="0" smtClean="0">
                <a:solidFill>
                  <a:schemeClr val="bg1"/>
                </a:solidFill>
              </a:rPr>
              <a:t>non-smoker (or ex-smokers who ceased ≥ 6 months ago), </a:t>
            </a:r>
          </a:p>
          <a:p>
            <a:pPr marL="285750" indent="-285750" fontAlgn="base">
              <a:buFont typeface="Wingdings" panose="05000000000000000000" pitchFamily="2" charset="2"/>
              <a:buChar char="q"/>
            </a:pPr>
            <a:r>
              <a:rPr lang="en-US" sz="1700" b="1" dirty="0" smtClean="0">
                <a:solidFill>
                  <a:schemeClr val="bg1"/>
                </a:solidFill>
              </a:rPr>
              <a:t>generally healthy and without chronic diseases, </a:t>
            </a:r>
          </a:p>
          <a:p>
            <a:pPr marL="285750" indent="-285750" fontAlgn="base">
              <a:buFont typeface="Wingdings" panose="05000000000000000000" pitchFamily="2" charset="2"/>
              <a:buChar char="q"/>
            </a:pPr>
            <a:r>
              <a:rPr lang="en-US" sz="1700" b="1" dirty="0" smtClean="0">
                <a:solidFill>
                  <a:schemeClr val="bg1"/>
                </a:solidFill>
              </a:rPr>
              <a:t>have </a:t>
            </a:r>
            <a:r>
              <a:rPr lang="en-US" sz="1700" b="1" dirty="0">
                <a:solidFill>
                  <a:schemeClr val="bg1"/>
                </a:solidFill>
              </a:rPr>
              <a:t>no allergies to </a:t>
            </a:r>
            <a:r>
              <a:rPr lang="en-US" sz="1700" b="1" dirty="0" smtClean="0">
                <a:solidFill>
                  <a:schemeClr val="bg1"/>
                </a:solidFill>
              </a:rPr>
              <a:t>salicylates, dairy products, specifically whey protein, or berries, </a:t>
            </a:r>
          </a:p>
          <a:p>
            <a:pPr marL="285750" indent="-285750" fontAlgn="base">
              <a:buFont typeface="Wingdings" panose="05000000000000000000" pitchFamily="2" charset="2"/>
              <a:buChar char="q"/>
            </a:pPr>
            <a:r>
              <a:rPr lang="en-US" sz="1700" b="1" dirty="0" smtClean="0">
                <a:solidFill>
                  <a:schemeClr val="bg1"/>
                </a:solidFill>
              </a:rPr>
              <a:t>have healthy body weight, BMI* from 18.5 to 30 (</a:t>
            </a:r>
            <a:r>
              <a:rPr lang="en-US" sz="1700" b="1" dirty="0" err="1" smtClean="0">
                <a:solidFill>
                  <a:schemeClr val="bg1"/>
                </a:solidFill>
              </a:rPr>
              <a:t>lbs</a:t>
            </a:r>
            <a:r>
              <a:rPr lang="en-US" sz="1700" b="1" dirty="0" smtClean="0">
                <a:solidFill>
                  <a:schemeClr val="bg1"/>
                </a:solidFill>
              </a:rPr>
              <a:t>/inches</a:t>
            </a:r>
            <a:r>
              <a:rPr lang="en-US" sz="1700" b="1" baseline="30000" dirty="0" smtClean="0">
                <a:solidFill>
                  <a:schemeClr val="bg1"/>
                </a:solidFill>
              </a:rPr>
              <a:t>2</a:t>
            </a:r>
            <a:r>
              <a:rPr lang="en-US" sz="1700" b="1" dirty="0" smtClean="0">
                <a:solidFill>
                  <a:schemeClr val="bg1"/>
                </a:solidFill>
              </a:rPr>
              <a:t>x703).</a:t>
            </a:r>
          </a:p>
          <a:p>
            <a:pPr fontAlgn="base"/>
            <a:r>
              <a:rPr lang="en-US" sz="1700" b="1" dirty="0" smtClean="0">
                <a:solidFill>
                  <a:schemeClr val="bg1"/>
                </a:solidFill>
              </a:rPr>
              <a:t>    *BMI: Body Mass Index</a:t>
            </a:r>
            <a:endParaRPr lang="en-US" sz="1700" b="1" dirty="0">
              <a:solidFill>
                <a:schemeClr val="bg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717481" y="3080341"/>
            <a:ext cx="4885213" cy="3685536"/>
          </a:xfrm>
          <a:prstGeom prst="roundRect">
            <a:avLst/>
          </a:prstGeom>
          <a:noFill/>
          <a:ln w="25400">
            <a:solidFill>
              <a:srgbClr val="0155A6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651102" y="3575193"/>
            <a:ext cx="34215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chemeClr val="bg1"/>
                </a:solidFill>
              </a:rPr>
              <a:t>Compensation for the procedures you undergo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 smtClean="0">
                <a:solidFill>
                  <a:schemeClr val="bg1"/>
                </a:solidFill>
              </a:rPr>
              <a:t>Travel expense reimbursement, subject to the trip distance to the North Carolina Research Campus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72461" y="3411172"/>
            <a:ext cx="483023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Come to the Human Research Core (NCRC; Kannapolis, NC) for consent and screening visits;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Consume over </a:t>
            </a:r>
            <a:r>
              <a:rPr lang="en-US" dirty="0"/>
              <a:t>4 </a:t>
            </a:r>
            <a:r>
              <a:rPr lang="en-US" dirty="0" smtClean="0"/>
              <a:t>study days: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/>
              <a:t>1</a:t>
            </a:r>
            <a:r>
              <a:rPr lang="en-US" dirty="0" smtClean="0"/>
              <a:t> cup or 150 g of blueberries, </a:t>
            </a: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 smtClean="0"/>
              <a:t>1 cup or 150 g of a different blueberry variety,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 smtClean="0"/>
              <a:t>A protein bar containing blueberries,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 smtClean="0"/>
              <a:t>A control matched for blueberry nutrients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Provide blood and urine samples;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Study duration: 4 days plus 8 one-hour visits over a 3-month period (54.5 hours total)</a:t>
            </a:r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4259" y="5864355"/>
            <a:ext cx="1552691" cy="72070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36049" y="3062297"/>
            <a:ext cx="2174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Can you participate?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6" name="Picture 25" descr="https://transforming-science.com/wp-content/uploads/2013/10/ncrc-new-logo1.pn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8515" y="5797010"/>
            <a:ext cx="1868959" cy="688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497"/>
          <a:stretch/>
        </p:blipFill>
        <p:spPr>
          <a:xfrm>
            <a:off x="4806227" y="1815854"/>
            <a:ext cx="2743632" cy="13429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1168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3178</TotalTime>
  <Words>218</Words>
  <Application>Microsoft Office PowerPoint</Application>
  <PresentationFormat>Widescreen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Company>CALS CAAT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Monique Carvalho de Santana</dc:creator>
  <cp:lastModifiedBy>Monique Carvalho Templeton</cp:lastModifiedBy>
  <cp:revision>37</cp:revision>
  <dcterms:created xsi:type="dcterms:W3CDTF">2018-11-08T14:48:08Z</dcterms:created>
  <dcterms:modified xsi:type="dcterms:W3CDTF">2020-08-05T17:54:49Z</dcterms:modified>
</cp:coreProperties>
</file>