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E5F"/>
    <a:srgbClr val="544DE3"/>
    <a:srgbClr val="495CE7"/>
    <a:srgbClr val="774CE4"/>
    <a:srgbClr val="896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A23-FF53-4C2A-9CFF-C6CF4A4801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8CC8-B3EC-4DEB-8802-8AC2FFA58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A23-FF53-4C2A-9CFF-C6CF4A4801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8CC8-B3EC-4DEB-8802-8AC2FFA58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5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A23-FF53-4C2A-9CFF-C6CF4A4801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8CC8-B3EC-4DEB-8802-8AC2FFA58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1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A23-FF53-4C2A-9CFF-C6CF4A4801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8CC8-B3EC-4DEB-8802-8AC2FFA58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2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A23-FF53-4C2A-9CFF-C6CF4A4801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8CC8-B3EC-4DEB-8802-8AC2FFA58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0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A23-FF53-4C2A-9CFF-C6CF4A4801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8CC8-B3EC-4DEB-8802-8AC2FFA58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0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A23-FF53-4C2A-9CFF-C6CF4A4801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8CC8-B3EC-4DEB-8802-8AC2FFA58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A23-FF53-4C2A-9CFF-C6CF4A4801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8CC8-B3EC-4DEB-8802-8AC2FFA58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3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A23-FF53-4C2A-9CFF-C6CF4A4801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8CC8-B3EC-4DEB-8802-8AC2FFA58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4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A23-FF53-4C2A-9CFF-C6CF4A4801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8CC8-B3EC-4DEB-8802-8AC2FFA58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8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A23-FF53-4C2A-9CFF-C6CF4A4801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8CC8-B3EC-4DEB-8802-8AC2FFA58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1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6A23-FF53-4C2A-9CFF-C6CF4A4801D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8CC8-B3EC-4DEB-8802-8AC2FFA58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4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1" t="17114" r="23686" b="4603"/>
          <a:stretch/>
        </p:blipFill>
        <p:spPr>
          <a:xfrm>
            <a:off x="10370496" y="1362200"/>
            <a:ext cx="1743765" cy="1646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484" y="629148"/>
            <a:ext cx="1645777" cy="6571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827" y="597745"/>
            <a:ext cx="10474158" cy="1635538"/>
            <a:chOff x="224968" y="331823"/>
            <a:chExt cx="10521185" cy="1905000"/>
          </a:xfrm>
        </p:grpSpPr>
        <p:sp>
          <p:nvSpPr>
            <p:cNvPr id="7" name="Rectangle 6"/>
            <p:cNvSpPr/>
            <p:nvPr/>
          </p:nvSpPr>
          <p:spPr>
            <a:xfrm>
              <a:off x="625907" y="1079314"/>
              <a:ext cx="10093011" cy="743715"/>
            </a:xfrm>
            <a:prstGeom prst="rect">
              <a:avLst/>
            </a:prstGeom>
            <a:solidFill>
              <a:srgbClr val="009BD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49342" y="1061266"/>
              <a:ext cx="5596811" cy="82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A research study investigating the nutritional equivalence of fresh and processed berries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 flipV="1">
              <a:off x="2499910" y="-1187540"/>
              <a:ext cx="1296443" cy="4980210"/>
            </a:xfrm>
            <a:prstGeom prst="flowChartManualInp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4968" y="331823"/>
              <a:ext cx="2400300" cy="1905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46901" y="616881"/>
              <a:ext cx="1616276" cy="129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 smtClean="0"/>
                <a:t>B</a:t>
              </a:r>
              <a:r>
                <a:rPr lang="en-US" sz="2300" dirty="0" smtClean="0"/>
                <a:t>lueberry</a:t>
              </a:r>
            </a:p>
            <a:p>
              <a:r>
                <a:rPr lang="en-US" sz="2300" b="1" dirty="0" smtClean="0"/>
                <a:t>A</a:t>
              </a:r>
              <a:r>
                <a:rPr lang="en-US" sz="2300" dirty="0" smtClean="0"/>
                <a:t>bsorption</a:t>
              </a:r>
            </a:p>
            <a:p>
              <a:r>
                <a:rPr lang="en-US" sz="2300" b="1" dirty="0" smtClean="0"/>
                <a:t>M</a:t>
              </a:r>
              <a:r>
                <a:rPr lang="en-US" sz="2300" dirty="0" smtClean="0"/>
                <a:t>etabolism</a:t>
              </a:r>
              <a:endParaRPr lang="en-US" sz="23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12192000" cy="587829"/>
          </a:xfrm>
          <a:prstGeom prst="rect">
            <a:avLst/>
          </a:prstGeom>
          <a:solidFill>
            <a:srgbClr val="8FC03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959" y="68382"/>
            <a:ext cx="7929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dirty="0" smtClean="0"/>
              <a:t>Human Nutrition Research Study – We Need Your Help</a:t>
            </a:r>
            <a:endParaRPr lang="en-US" sz="2800" cap="small" dirty="0"/>
          </a:p>
        </p:txBody>
      </p:sp>
      <p:sp>
        <p:nvSpPr>
          <p:cNvPr id="15" name="TextBox 14"/>
          <p:cNvSpPr txBox="1"/>
          <p:nvPr/>
        </p:nvSpPr>
        <p:spPr>
          <a:xfrm>
            <a:off x="4564330" y="3152680"/>
            <a:ext cx="3063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 will you be asked to do?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8692403" y="3062297"/>
            <a:ext cx="3421858" cy="2451813"/>
          </a:xfrm>
          <a:prstGeom prst="roundRect">
            <a:avLst/>
          </a:prstGeom>
          <a:solidFill>
            <a:srgbClr val="E21937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72108" y="3145427"/>
            <a:ext cx="251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Participants </a:t>
            </a:r>
            <a:r>
              <a:rPr lang="en-US" b="1" dirty="0" smtClean="0">
                <a:solidFill>
                  <a:schemeClr val="bg1"/>
                </a:solidFill>
              </a:rPr>
              <a:t>may </a:t>
            </a:r>
            <a:r>
              <a:rPr lang="en-US" b="1" dirty="0" smtClean="0">
                <a:solidFill>
                  <a:schemeClr val="bg1"/>
                </a:solidFill>
              </a:rPr>
              <a:t>receive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716" y="2116301"/>
            <a:ext cx="3565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Interested in helping? </a:t>
            </a:r>
          </a:p>
          <a:p>
            <a:r>
              <a:rPr lang="en-US" b="1" dirty="0" smtClean="0"/>
              <a:t>Call (704) 250-5451 or email blueberrystudy@ncsu.edu</a:t>
            </a:r>
            <a:endParaRPr lang="en-US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99452" y="3080341"/>
            <a:ext cx="3486490" cy="3671681"/>
          </a:xfrm>
          <a:prstGeom prst="roundRect">
            <a:avLst/>
          </a:prstGeom>
          <a:solidFill>
            <a:srgbClr val="0050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959" y="3401466"/>
            <a:ext cx="35298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700" b="1" dirty="0" smtClean="0">
                <a:solidFill>
                  <a:schemeClr val="bg1"/>
                </a:solidFill>
              </a:rPr>
              <a:t>You can help us if you are 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1700" b="1" dirty="0" smtClean="0">
                <a:solidFill>
                  <a:schemeClr val="bg1"/>
                </a:solidFill>
              </a:rPr>
              <a:t>25-65 </a:t>
            </a:r>
            <a:r>
              <a:rPr lang="en-US" sz="1700" b="1" dirty="0">
                <a:solidFill>
                  <a:schemeClr val="bg1"/>
                </a:solidFill>
              </a:rPr>
              <a:t>years </a:t>
            </a:r>
            <a:r>
              <a:rPr lang="en-US" sz="1700" b="1" dirty="0" smtClean="0">
                <a:solidFill>
                  <a:schemeClr val="bg1"/>
                </a:solidFill>
              </a:rPr>
              <a:t>old, 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1700" b="1" dirty="0" smtClean="0">
                <a:solidFill>
                  <a:schemeClr val="bg1"/>
                </a:solidFill>
              </a:rPr>
              <a:t>non-smoker (or ex-smokers who ceased ≥ 6 months ago), 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1700" b="1" dirty="0" smtClean="0">
                <a:solidFill>
                  <a:schemeClr val="bg1"/>
                </a:solidFill>
              </a:rPr>
              <a:t>generally healthy and without chronic diseases, 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1700" b="1" dirty="0" smtClean="0">
                <a:solidFill>
                  <a:schemeClr val="bg1"/>
                </a:solidFill>
              </a:rPr>
              <a:t>have </a:t>
            </a:r>
            <a:r>
              <a:rPr lang="en-US" sz="1700" b="1" dirty="0">
                <a:solidFill>
                  <a:schemeClr val="bg1"/>
                </a:solidFill>
              </a:rPr>
              <a:t>no allergies to </a:t>
            </a:r>
            <a:r>
              <a:rPr lang="en-US" sz="1700" b="1" dirty="0" smtClean="0">
                <a:solidFill>
                  <a:schemeClr val="bg1"/>
                </a:solidFill>
              </a:rPr>
              <a:t>salicylates, dairy products, specifically whey protein, or berries, 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n-US" sz="1700" b="1" dirty="0" smtClean="0">
                <a:solidFill>
                  <a:schemeClr val="bg1"/>
                </a:solidFill>
              </a:rPr>
              <a:t>have healthy body weight, BMI* from 18.5 to 30 (</a:t>
            </a:r>
            <a:r>
              <a:rPr lang="en-US" sz="1700" b="1" dirty="0" err="1" smtClean="0">
                <a:solidFill>
                  <a:schemeClr val="bg1"/>
                </a:solidFill>
              </a:rPr>
              <a:t>lbs</a:t>
            </a:r>
            <a:r>
              <a:rPr lang="en-US" sz="1700" b="1" dirty="0" smtClean="0">
                <a:solidFill>
                  <a:schemeClr val="bg1"/>
                </a:solidFill>
              </a:rPr>
              <a:t>/inches</a:t>
            </a:r>
            <a:r>
              <a:rPr lang="en-US" sz="17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1700" b="1" dirty="0" smtClean="0">
                <a:solidFill>
                  <a:schemeClr val="bg1"/>
                </a:solidFill>
              </a:rPr>
              <a:t>x703).</a:t>
            </a:r>
          </a:p>
          <a:p>
            <a:pPr fontAlgn="base"/>
            <a:r>
              <a:rPr lang="en-US" sz="1700" b="1" dirty="0" smtClean="0">
                <a:solidFill>
                  <a:schemeClr val="bg1"/>
                </a:solidFill>
              </a:rPr>
              <a:t>    *BMI: Body Mass Index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17481" y="3080341"/>
            <a:ext cx="4885213" cy="3685536"/>
          </a:xfrm>
          <a:prstGeom prst="roundRect">
            <a:avLst/>
          </a:prstGeom>
          <a:noFill/>
          <a:ln w="25400">
            <a:solidFill>
              <a:srgbClr val="0155A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51102" y="3575193"/>
            <a:ext cx="3421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Compensation for the procedures you undergo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Travel expense reimbursement, subject to the trip distance to the North Carolina Research Campus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2461" y="3411172"/>
            <a:ext cx="4830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Come to the Human Research Core (NCRC; Kannapolis, NC) for consent and screening visits;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Consume over </a:t>
            </a:r>
            <a:r>
              <a:rPr lang="en-US" dirty="0"/>
              <a:t>4 </a:t>
            </a:r>
            <a:r>
              <a:rPr lang="en-US" dirty="0" smtClean="0"/>
              <a:t>study days: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</a:t>
            </a:r>
            <a:r>
              <a:rPr lang="en-US" dirty="0" smtClean="0"/>
              <a:t> cup or 150 g of blueberries, 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1 cup or 150 g of a different blueberry variety,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protein bar containing blueberries,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control matched for blueberry nutrients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Provide blood and urine samples;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Study duration: 4 days plus 8 one-hour visits over a 3-month period (54.5 hours total)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59" y="5864355"/>
            <a:ext cx="1552691" cy="7207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6049" y="3062297"/>
            <a:ext cx="217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Can you participate?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6" name="Picture 25" descr="https://transforming-science.com/wp-content/uploads/2013/10/ncrc-new-logo1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515" y="5797010"/>
            <a:ext cx="1868959" cy="688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97"/>
          <a:stretch/>
        </p:blipFill>
        <p:spPr>
          <a:xfrm>
            <a:off x="4806227" y="1815854"/>
            <a:ext cx="2743632" cy="134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6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218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>CALS CAAT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 Carvalho de Santana</dc:creator>
  <cp:lastModifiedBy>Monique Carvalho Templeton</cp:lastModifiedBy>
  <cp:revision>37</cp:revision>
  <dcterms:created xsi:type="dcterms:W3CDTF">2018-11-08T14:48:08Z</dcterms:created>
  <dcterms:modified xsi:type="dcterms:W3CDTF">2020-08-05T17:54:49Z</dcterms:modified>
</cp:coreProperties>
</file>